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64" r:id="rId5"/>
    <p:sldId id="375" r:id="rId6"/>
    <p:sldId id="376" r:id="rId7"/>
    <p:sldId id="298" r:id="rId8"/>
    <p:sldId id="361" r:id="rId9"/>
    <p:sldId id="377" r:id="rId10"/>
    <p:sldId id="378" r:id="rId11"/>
    <p:sldId id="379" r:id="rId12"/>
    <p:sldId id="380" r:id="rId13"/>
    <p:sldId id="381" r:id="rId14"/>
    <p:sldId id="382" r:id="rId15"/>
    <p:sldId id="384" r:id="rId16"/>
    <p:sldId id="383" r:id="rId17"/>
    <p:sldId id="385" r:id="rId18"/>
    <p:sldId id="386" r:id="rId19"/>
    <p:sldId id="387" r:id="rId20"/>
    <p:sldId id="388" r:id="rId21"/>
    <p:sldId id="3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tisha Jhirmere Kinnebrew" initials="KJK" lastIdx="5" clrIdx="0">
    <p:extLst>
      <p:ext uri="{19B8F6BF-5375-455C-9EA6-DF929625EA0E}">
        <p15:presenceInfo xmlns:p15="http://schemas.microsoft.com/office/powerpoint/2012/main" userId="Ketisha Jhirmere Kinneb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DB037"/>
    <a:srgbClr val="11958C"/>
    <a:srgbClr val="FFFFFF"/>
    <a:srgbClr val="2F953D"/>
    <a:srgbClr val="CC80A1"/>
    <a:srgbClr val="8C74A4"/>
    <a:srgbClr val="D687A9"/>
    <a:srgbClr val="00B0F0"/>
    <a:srgbClr val="DB8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3920" autoAdjust="0"/>
  </p:normalViewPr>
  <p:slideViewPr>
    <p:cSldViewPr snapToGrid="0" snapToObjects="1">
      <p:cViewPr varScale="1">
        <p:scale>
          <a:sx n="124" d="100"/>
          <a:sy n="124" d="100"/>
        </p:scale>
        <p:origin x="1200" y="176"/>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FB7AF-9451-2F4F-8D50-97812C487E72}" type="datetimeFigureOut">
              <a:rPr lang="en-US" smtClean="0"/>
              <a:t>3/26/24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688C1-F55A-B549-95B1-79B8882179B9}" type="slidenum">
              <a:rPr lang="en-US" smtClean="0"/>
              <a:t>‹#›</a:t>
            </a:fld>
            <a:endParaRPr lang="en-US"/>
          </a:p>
        </p:txBody>
      </p:sp>
    </p:spTree>
    <p:extLst>
      <p:ext uri="{BB962C8B-B14F-4D97-AF65-F5344CB8AC3E}">
        <p14:creationId xmlns:p14="http://schemas.microsoft.com/office/powerpoint/2010/main" val="102731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560243"/>
            <a:ext cx="9144000" cy="3697557"/>
          </a:xfrm>
          <a:prstGeom prst="rect">
            <a:avLst/>
          </a:prstGeom>
        </p:spPr>
        <p:txBody>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US" dirty="0"/>
          </a:p>
        </p:txBody>
      </p:sp>
      <p:cxnSp>
        <p:nvCxnSpPr>
          <p:cNvPr id="14" name="Straight Connector 13"/>
          <p:cNvCxnSpPr/>
          <p:nvPr userDrawn="1"/>
        </p:nvCxnSpPr>
        <p:spPr>
          <a:xfrm flipH="1">
            <a:off x="295118" y="939376"/>
            <a:ext cx="11617482" cy="0"/>
          </a:xfrm>
          <a:prstGeom prst="line">
            <a:avLst/>
          </a:prstGeom>
          <a:ln w="31750" cap="sq">
            <a:solidFill>
              <a:srgbClr val="5B6772"/>
            </a:solidFill>
            <a:prstDash val="solid"/>
          </a:ln>
          <a:effectLst/>
        </p:spPr>
        <p:style>
          <a:lnRef idx="1">
            <a:schemeClr val="accent1"/>
          </a:lnRef>
          <a:fillRef idx="0">
            <a:schemeClr val="accent1"/>
          </a:fillRef>
          <a:effectRef idx="0">
            <a:schemeClr val="accent1"/>
          </a:effectRef>
          <a:fontRef idx="minor">
            <a:schemeClr val="tx1"/>
          </a:fontRef>
        </p:style>
      </p:cxnSp>
      <p:sp>
        <p:nvSpPr>
          <p:cNvPr id="9" name="Title 2"/>
          <p:cNvSpPr>
            <a:spLocks noGrp="1"/>
          </p:cNvSpPr>
          <p:nvPr>
            <p:ph type="title"/>
          </p:nvPr>
        </p:nvSpPr>
        <p:spPr>
          <a:xfrm>
            <a:off x="505862" y="272464"/>
            <a:ext cx="10515600" cy="682954"/>
          </a:xfrm>
          <a:prstGeom prst="rect">
            <a:avLst/>
          </a:prstGeom>
        </p:spPr>
        <p:txBody>
          <a:bodyPr/>
          <a:lstStyle/>
          <a:p>
            <a:r>
              <a:rPr lang="en-US" dirty="0"/>
              <a:t>Slide Title</a:t>
            </a:r>
          </a:p>
        </p:txBody>
      </p:sp>
      <p:pic>
        <p:nvPicPr>
          <p:cNvPr id="7" name="Picture 6" descr="A picture containing icon&#10;&#10;Description automatically generated">
            <a:extLst>
              <a:ext uri="{FF2B5EF4-FFF2-40B4-BE49-F238E27FC236}">
                <a16:creationId xmlns:a16="http://schemas.microsoft.com/office/drawing/2014/main" id="{E5BF5052-9F5B-45CF-9C7F-D261D2EDCD24}"/>
              </a:ext>
            </a:extLst>
          </p:cNvPr>
          <p:cNvPicPr>
            <a:picLocks noChangeAspect="1"/>
          </p:cNvPicPr>
          <p:nvPr userDrawn="1"/>
        </p:nvPicPr>
        <p:blipFill>
          <a:blip r:embed="rId2">
            <a:grayscl/>
          </a:blip>
          <a:stretch>
            <a:fillRect/>
          </a:stretch>
        </p:blipFill>
        <p:spPr>
          <a:xfrm>
            <a:off x="9577309" y="5978791"/>
            <a:ext cx="1970563" cy="612648"/>
          </a:xfrm>
          <a:prstGeom prst="rect">
            <a:avLst/>
          </a:prstGeom>
        </p:spPr>
      </p:pic>
      <p:pic>
        <p:nvPicPr>
          <p:cNvPr id="12" name="Picture 11">
            <a:extLst>
              <a:ext uri="{FF2B5EF4-FFF2-40B4-BE49-F238E27FC236}">
                <a16:creationId xmlns:a16="http://schemas.microsoft.com/office/drawing/2014/main" id="{A2C82A1D-9BAE-470C-87F7-399654A286C1}"/>
              </a:ext>
            </a:extLst>
          </p:cNvPr>
          <p:cNvPicPr>
            <a:picLocks noChangeAspect="1"/>
          </p:cNvPicPr>
          <p:nvPr userDrawn="1"/>
        </p:nvPicPr>
        <p:blipFill>
          <a:blip r:embed="rId3"/>
          <a:srcRect/>
          <a:stretch/>
        </p:blipFill>
        <p:spPr>
          <a:xfrm>
            <a:off x="220314" y="5854528"/>
            <a:ext cx="2489322" cy="736911"/>
          </a:xfrm>
          <a:prstGeom prst="rect">
            <a:avLst/>
          </a:prstGeom>
        </p:spPr>
      </p:pic>
    </p:spTree>
    <p:extLst>
      <p:ext uri="{BB962C8B-B14F-4D97-AF65-F5344CB8AC3E}">
        <p14:creationId xmlns:p14="http://schemas.microsoft.com/office/powerpoint/2010/main" val="140899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3190"/>
            <a:ext cx="10515600" cy="4351338"/>
          </a:xfrm>
          <a:prstGeom prst="rect">
            <a:avLst/>
          </a:prstGeom>
        </p:spPr>
        <p:txBody>
          <a:bodyPr/>
          <a:lstStyle>
            <a:lvl1pPr>
              <a:defRPr>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a:defRPr>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a:defRPr>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a:defRPr>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a:defRPr>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flipH="1">
            <a:off x="295118" y="939376"/>
            <a:ext cx="11617482" cy="0"/>
          </a:xfrm>
          <a:prstGeom prst="line">
            <a:avLst/>
          </a:prstGeom>
          <a:ln w="31750" cap="sq">
            <a:solidFill>
              <a:srgbClr val="5B6772"/>
            </a:solidFill>
            <a:prstDash val="solid"/>
          </a:ln>
          <a:effectLst/>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597302" y="242569"/>
            <a:ext cx="10515600" cy="696807"/>
          </a:xfrm>
          <a:prstGeom prst="rect">
            <a:avLst/>
          </a:prstGeom>
        </p:spPr>
        <p:txBody>
          <a:bodyPr>
            <a:normAutofit/>
          </a:bodyPr>
          <a:lstStyle>
            <a:lvl1pPr>
              <a:defRPr sz="3600" baseline="0">
                <a:solidFill>
                  <a:srgbClr val="811951"/>
                </a:solidFill>
                <a:latin typeface="Franklin Gothic Book" panose="020B0503020102020204" pitchFamily="34" charset="0"/>
                <a:ea typeface="Century Gothic" charset="0"/>
                <a:cs typeface="Century Gothic" charset="0"/>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0749" y="5961396"/>
            <a:ext cx="1828800" cy="819910"/>
          </a:xfrm>
          <a:prstGeom prst="rect">
            <a:avLst/>
          </a:prstGeom>
        </p:spPr>
      </p:pic>
    </p:spTree>
    <p:extLst>
      <p:ext uri="{BB962C8B-B14F-4D97-AF65-F5344CB8AC3E}">
        <p14:creationId xmlns:p14="http://schemas.microsoft.com/office/powerpoint/2010/main" val="166190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88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0749" y="5961396"/>
            <a:ext cx="1828800" cy="819910"/>
          </a:xfrm>
          <a:prstGeom prst="rect">
            <a:avLst/>
          </a:prstGeom>
        </p:spPr>
      </p:pic>
    </p:spTree>
    <p:extLst>
      <p:ext uri="{BB962C8B-B14F-4D97-AF65-F5344CB8AC3E}">
        <p14:creationId xmlns:p14="http://schemas.microsoft.com/office/powerpoint/2010/main" val="3474722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29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hf sldNum="0" hdr="0" ftr="0" dt="0"/>
  <p:txStyles>
    <p:titleStyle>
      <a:lvl1pPr algn="l" defTabSz="914400" rtl="0" eaLnBrk="1" latinLnBrk="0" hangingPunct="1">
        <a:lnSpc>
          <a:spcPct val="90000"/>
        </a:lnSpc>
        <a:spcBef>
          <a:spcPct val="0"/>
        </a:spcBef>
        <a:buNone/>
        <a:defRPr sz="4400" kern="1200">
          <a:solidFill>
            <a:srgbClr val="0539A6"/>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539A6"/>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rgbClr val="0539A6"/>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rgbClr val="0539A6"/>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rgbClr val="0539A6"/>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rgbClr val="0539A6"/>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artners4housing.com/products/residential-assessmen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etterlivingtogether.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nam11.safelinks.protection.outlook.com/?url=http%3A%2F%2Fwww.partners4housing.com%2F&amp;data=05%7C02%7Ctsass%40gsu.edu%7C34b6fd5f73d6474ee9c008dc2fb48e68%7C515ad73d8d5e4169895c9789dc742a70%7C0%7C0%7C638437699743561425%7CUnknown%7CTWFpbGZsb3d8eyJWIjoiMC4wLjAwMDAiLCJQIjoiV2luMzIiLCJBTiI6Ik1haWwiLCJXVCI6Mn0%3D%7C0%7C%7C%7C&amp;sdata=ZsAoV5Y%2FxRaMEe0uHXXhUXnLTmcID5hgabyo0Rh8%2Ff0%3D&amp;reserve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nam11.safelinks.protection.outlook.com/?url=https%3A%2F%2Faffordablehousingonline.com%2F&amp;data=05%7C02%7Ctsass%40gsu.edu%7C34b6fd5f73d6474ee9c008dc2fb48e68%7C515ad73d8d5e4169895c9789dc742a70%7C0%7C0%7C638437699743568974%7CUnknown%7CTWFpbGZsb3d8eyJWIjoiMC4wLjAwMDAiLCJQIjoiV2luMzIiLCJBTiI6Ik1haWwiLCJXVCI6Mn0%3D%7C0%7C%7C%7C&amp;sdata=%2F1WFlycVxYxIgJEmG%2FQBEO4fqjaNskd%2FIZXsbhPn8VQ%3D&amp;reserved=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14400" y="5067300"/>
            <a:ext cx="184731" cy="369332"/>
          </a:xfrm>
          <a:prstGeom prst="rect">
            <a:avLst/>
          </a:prstGeom>
          <a:noFill/>
        </p:spPr>
        <p:txBody>
          <a:bodyPr wrap="none" rtlCol="0">
            <a:spAutoFit/>
          </a:bodyPr>
          <a:lstStyle/>
          <a:p>
            <a:endParaRPr lang="en-US" dirty="0">
              <a:latin typeface="Century Gothic" charset="0"/>
              <a:ea typeface="Century Gothic" charset="0"/>
              <a:cs typeface="Century Gothic" charset="0"/>
            </a:endParaRPr>
          </a:p>
        </p:txBody>
      </p:sp>
      <p:pic>
        <p:nvPicPr>
          <p:cNvPr id="5" name="Picture 4"/>
          <p:cNvPicPr>
            <a:picLocks noChangeAspect="1"/>
          </p:cNvPicPr>
          <p:nvPr/>
        </p:nvPicPr>
        <p:blipFill rotWithShape="1">
          <a:blip r:embed="rId2"/>
          <a:srcRect t="5524" b="10616"/>
          <a:stretch/>
        </p:blipFill>
        <p:spPr>
          <a:xfrm>
            <a:off x="1928" y="5504"/>
            <a:ext cx="12252960" cy="6859920"/>
          </a:xfrm>
          <a:prstGeom prst="rect">
            <a:avLst/>
          </a:prstGeom>
        </p:spPr>
      </p:pic>
      <p:sp>
        <p:nvSpPr>
          <p:cNvPr id="7" name="Rectangle 6"/>
          <p:cNvSpPr/>
          <p:nvPr/>
        </p:nvSpPr>
        <p:spPr>
          <a:xfrm>
            <a:off x="1929" y="-116416"/>
            <a:ext cx="12252960" cy="6979495"/>
          </a:xfrm>
          <a:prstGeom prst="rect">
            <a:avLst/>
          </a:prstGeom>
          <a:solidFill>
            <a:schemeClr val="bg1">
              <a:lumMod val="85000"/>
              <a:alpha val="8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19460" y="2235135"/>
            <a:ext cx="7435428" cy="1200329"/>
          </a:xfrm>
          <a:prstGeom prst="rect">
            <a:avLst/>
          </a:prstGeom>
          <a:noFill/>
        </p:spPr>
        <p:txBody>
          <a:bodyPr wrap="square" rtlCol="0">
            <a:spAutoFit/>
          </a:bodyPr>
          <a:lstStyle/>
          <a:p>
            <a:r>
              <a:rPr lang="en-US" sz="4000" b="1" dirty="0">
                <a:solidFill>
                  <a:srgbClr val="851A53"/>
                </a:solidFill>
                <a:latin typeface="Century Gothic" charset="0"/>
                <a:ea typeface="Century Gothic" charset="0"/>
                <a:cs typeface="Century Gothic" charset="0"/>
              </a:rPr>
              <a:t>Better Living Together: </a:t>
            </a:r>
            <a:endParaRPr lang="en-US" sz="3200" dirty="0">
              <a:solidFill>
                <a:srgbClr val="851A53"/>
              </a:solidFill>
              <a:latin typeface="Century Gothic" charset="0"/>
              <a:ea typeface="Century Gothic" charset="0"/>
              <a:cs typeface="Century Gothic" charset="0"/>
            </a:endParaRPr>
          </a:p>
          <a:p>
            <a:r>
              <a:rPr lang="en-US" sz="3200" dirty="0">
                <a:solidFill>
                  <a:srgbClr val="851A53"/>
                </a:solidFill>
                <a:latin typeface="Century Gothic" charset="0"/>
                <a:ea typeface="Century Gothic" charset="0"/>
                <a:cs typeface="Century Gothic" charset="0"/>
              </a:rPr>
              <a:t>Housing Choice Vouchers</a:t>
            </a:r>
          </a:p>
        </p:txBody>
      </p:sp>
      <p:sp>
        <p:nvSpPr>
          <p:cNvPr id="14" name="TextBox 13"/>
          <p:cNvSpPr txBox="1"/>
          <p:nvPr/>
        </p:nvSpPr>
        <p:spPr>
          <a:xfrm>
            <a:off x="4819459" y="3559427"/>
            <a:ext cx="6952628" cy="1107996"/>
          </a:xfrm>
          <a:prstGeom prst="rect">
            <a:avLst/>
          </a:prstGeom>
          <a:noFill/>
        </p:spPr>
        <p:txBody>
          <a:bodyPr wrap="square" rtlCol="0">
            <a:spAutoFit/>
          </a:bodyPr>
          <a:lstStyle/>
          <a:p>
            <a:r>
              <a:rPr lang="en-US" sz="2600" b="1" dirty="0">
                <a:solidFill>
                  <a:srgbClr val="387026"/>
                </a:solidFill>
                <a:latin typeface="Century Gothic" charset="0"/>
                <a:ea typeface="Century Gothic" charset="0"/>
                <a:cs typeface="Century Gothic" charset="0"/>
              </a:rPr>
              <a:t>Guest Speakers</a:t>
            </a:r>
          </a:p>
          <a:p>
            <a:r>
              <a:rPr lang="en-US" sz="2000" b="1" dirty="0">
                <a:solidFill>
                  <a:srgbClr val="387026"/>
                </a:solidFill>
                <a:latin typeface="Century Gothic" charset="0"/>
                <a:ea typeface="Century Gothic" charset="0"/>
                <a:cs typeface="Century Gothic" charset="0"/>
              </a:rPr>
              <a:t>Bob Rosen</a:t>
            </a:r>
          </a:p>
          <a:p>
            <a:r>
              <a:rPr lang="en-US" sz="2000" b="1" dirty="0">
                <a:solidFill>
                  <a:srgbClr val="387026"/>
                </a:solidFill>
                <a:latin typeface="Century Gothic" charset="0"/>
                <a:ea typeface="Century Gothic" charset="0"/>
                <a:cs typeface="Century Gothic" charset="0"/>
              </a:rPr>
              <a:t>Pam Blanton and Vanessa Munday – Partners4Housing </a:t>
            </a:r>
          </a:p>
        </p:txBody>
      </p:sp>
      <p:sp>
        <p:nvSpPr>
          <p:cNvPr id="15" name="TextBox 14"/>
          <p:cNvSpPr txBox="1"/>
          <p:nvPr/>
        </p:nvSpPr>
        <p:spPr>
          <a:xfrm>
            <a:off x="4819460" y="5053291"/>
            <a:ext cx="2066591" cy="400110"/>
          </a:xfrm>
          <a:prstGeom prst="rect">
            <a:avLst/>
          </a:prstGeom>
          <a:noFill/>
        </p:spPr>
        <p:txBody>
          <a:bodyPr wrap="none" rtlCol="0">
            <a:spAutoFit/>
          </a:bodyPr>
          <a:lstStyle/>
          <a:p>
            <a:r>
              <a:rPr lang="en-US" sz="2000" b="1" dirty="0">
                <a:solidFill>
                  <a:schemeClr val="accent5">
                    <a:lumMod val="50000"/>
                  </a:schemeClr>
                </a:solidFill>
                <a:latin typeface="Century Gothic" charset="0"/>
                <a:ea typeface="Century Gothic" charset="0"/>
                <a:cs typeface="Century Gothic" charset="0"/>
              </a:rPr>
              <a:t>March 28, 2024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007" y="5253346"/>
            <a:ext cx="2926080" cy="1311856"/>
          </a:xfrm>
          <a:prstGeom prst="rect">
            <a:avLst/>
          </a:prstGeom>
        </p:spPr>
      </p:pic>
    </p:spTree>
    <p:extLst>
      <p:ext uri="{BB962C8B-B14F-4D97-AF65-F5344CB8AC3E}">
        <p14:creationId xmlns:p14="http://schemas.microsoft.com/office/powerpoint/2010/main" val="184361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#4: </a:t>
            </a:r>
            <a:r>
              <a:rPr lang="en-US" dirty="0"/>
              <a:t>Completing the Voucher Application (cont.)</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An individual with a disability can apply for a housing choice voucher from any municipality.</a:t>
            </a:r>
          </a:p>
          <a:p>
            <a:r>
              <a:rPr lang="en-US" dirty="0"/>
              <a:t>A few applications made it clear that priority would be given to people living and working in the city/county, and others said priority would be given to people who have been displaced from housing.</a:t>
            </a:r>
          </a:p>
          <a:p>
            <a:pPr lvl="1"/>
            <a:r>
              <a:rPr lang="en-US" dirty="0"/>
              <a:t>I would guess that of the 100 applications, perhaps 7-10 were pretty clear (by means of stating their selection criteria) that we would not be a good fit, so I didn't apply.</a:t>
            </a:r>
          </a:p>
        </p:txBody>
      </p:sp>
    </p:spTree>
    <p:extLst>
      <p:ext uri="{BB962C8B-B14F-4D97-AF65-F5344CB8AC3E}">
        <p14:creationId xmlns:p14="http://schemas.microsoft.com/office/powerpoint/2010/main" val="6383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#5: </a:t>
            </a:r>
            <a:r>
              <a:rPr lang="en-US" dirty="0"/>
              <a:t>You Get Awarded a Voucher (Yay!)</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At some point, you hope to receive a notice that you have been awarded a voucher. We eventually received 3-4.</a:t>
            </a:r>
          </a:p>
          <a:p>
            <a:r>
              <a:rPr lang="en-US" dirty="0"/>
              <a:t>They all asked us to come to an orientation meeting where we would sign the papers.</a:t>
            </a:r>
          </a:p>
          <a:p>
            <a:pPr lvl="1"/>
            <a:r>
              <a:rPr lang="en-US" dirty="0"/>
              <a:t>Stay on top of the correspondence because they don't always give much lead time.</a:t>
            </a:r>
          </a:p>
          <a:p>
            <a:pPr lvl="1"/>
            <a:r>
              <a:rPr lang="en-US" dirty="0"/>
              <a:t>If you want, you may ask for an "accommodation" and attend the meeting virtually, but I had the impression that was not always favored (but allowable).</a:t>
            </a:r>
          </a:p>
          <a:p>
            <a:pPr lvl="1"/>
            <a:r>
              <a:rPr lang="en-US" dirty="0"/>
              <a:t>We flew up to Indiana to attend our meeting.</a:t>
            </a:r>
          </a:p>
        </p:txBody>
      </p:sp>
    </p:spTree>
    <p:extLst>
      <p:ext uri="{BB962C8B-B14F-4D97-AF65-F5344CB8AC3E}">
        <p14:creationId xmlns:p14="http://schemas.microsoft.com/office/powerpoint/2010/main" val="338559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#6: </a:t>
            </a:r>
            <a:r>
              <a:rPr lang="en-US" dirty="0"/>
              <a:t>Porting the Voucher</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Once you sign the papers, you return to your home municipality and ask to port the voucher to them. </a:t>
            </a:r>
          </a:p>
          <a:p>
            <a:pPr lvl="1"/>
            <a:r>
              <a:rPr lang="en-US" dirty="0"/>
              <a:t>This in an interesting process because some municipalities (like Decatur) are happy to port but the awarding authority is responsible for paying the rent.  Others assume the voucher themselves and pay the rent.</a:t>
            </a:r>
          </a:p>
          <a:p>
            <a:r>
              <a:rPr lang="en-US" dirty="0"/>
              <a:t>My daughter lives in Decatur and so we applied to the Decatur Housing Authority and requested they port the voucher from Indiana to their office.</a:t>
            </a:r>
          </a:p>
          <a:p>
            <a:pPr lvl="1"/>
            <a:r>
              <a:rPr lang="en-US" dirty="0"/>
              <a:t>They were well aware that a person with a disability can automatically port, but they had never done it before.  It ended up taking 2 months or so, but part of that was due to the next step.</a:t>
            </a:r>
          </a:p>
        </p:txBody>
      </p:sp>
    </p:spTree>
    <p:extLst>
      <p:ext uri="{BB962C8B-B14F-4D97-AF65-F5344CB8AC3E}">
        <p14:creationId xmlns:p14="http://schemas.microsoft.com/office/powerpoint/2010/main" val="367269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#7: </a:t>
            </a:r>
            <a:r>
              <a:rPr lang="en-US" dirty="0"/>
              <a:t>Using the Voucher</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Once you have the award ported to your home housing authority, you have two options for using the voucher.</a:t>
            </a:r>
          </a:p>
          <a:p>
            <a:pPr lvl="1"/>
            <a:r>
              <a:rPr lang="en-US" dirty="0"/>
              <a:t>You can submit applications to landlords who accept 8a vouchers.</a:t>
            </a:r>
          </a:p>
          <a:p>
            <a:pPr lvl="1"/>
            <a:r>
              <a:rPr lang="en-US" dirty="0"/>
              <a:t>If you currently have rental property or if you purchase a condo or house to rent to your disabled individual, you can potentially be paid by the voucher  yourself. </a:t>
            </a:r>
          </a:p>
          <a:p>
            <a:pPr lvl="2"/>
            <a:r>
              <a:rPr lang="en-US" dirty="0"/>
              <a:t>But you first have to apply to the housing authority to become an 8a landlord.</a:t>
            </a:r>
          </a:p>
        </p:txBody>
      </p:sp>
    </p:spTree>
    <p:extLst>
      <p:ext uri="{BB962C8B-B14F-4D97-AF65-F5344CB8AC3E}">
        <p14:creationId xmlns:p14="http://schemas.microsoft.com/office/powerpoint/2010/main" val="86115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Becoming a Housing Choice Voucher Landlord</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It's an easy process but does take a little time. </a:t>
            </a:r>
          </a:p>
          <a:p>
            <a:r>
              <a:rPr lang="en-US" dirty="0"/>
              <a:t>The housing authority will process the application and then physically inspect your property for the basics - functional HVAC, functioning appliances, smoke detectors, grounded outlets, and so forth.  Nothing too detailed or complex.</a:t>
            </a:r>
          </a:p>
          <a:p>
            <a:r>
              <a:rPr lang="en-US" dirty="0"/>
              <a:t>I believe you are not allowed to live in the unit and rent it out at the same time. </a:t>
            </a:r>
          </a:p>
        </p:txBody>
      </p:sp>
    </p:spTree>
    <p:extLst>
      <p:ext uri="{BB962C8B-B14F-4D97-AF65-F5344CB8AC3E}">
        <p14:creationId xmlns:p14="http://schemas.microsoft.com/office/powerpoint/2010/main" val="119978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Being a Housing Choice Voucher Landlord</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fontScale="92500" lnSpcReduction="10000"/>
          </a:bodyPr>
          <a:lstStyle/>
          <a:p>
            <a:r>
              <a:rPr lang="en-US" dirty="0"/>
              <a:t>Once all this is in place, you begin to receive rental assistance from the housing authority.</a:t>
            </a:r>
          </a:p>
          <a:p>
            <a:r>
              <a:rPr lang="en-US" dirty="0"/>
              <a:t>The amount is based on a set of criteria including what units rent for in your area, the number of bedrooms, whether utilities are included or extra (the authority will potentially increase the subsidy to cover utilities) and so forth.</a:t>
            </a:r>
          </a:p>
          <a:p>
            <a:r>
              <a:rPr lang="en-US" dirty="0"/>
              <a:t>If you intend to have a live-in care person, the housing authority will need their personal information (SS card, </a:t>
            </a:r>
            <a:r>
              <a:rPr lang="en-US" dirty="0" err="1"/>
              <a:t>etc</a:t>
            </a:r>
            <a:r>
              <a:rPr lang="en-US" dirty="0"/>
              <a:t>) and will do a background check.</a:t>
            </a:r>
          </a:p>
          <a:p>
            <a:r>
              <a:rPr lang="en-US" dirty="0"/>
              <a:t>If your individual will have roommates, the authority will ask for their information and financials.  Having paying roommates will probably lower your individual's rental assistance.</a:t>
            </a:r>
          </a:p>
        </p:txBody>
      </p:sp>
    </p:spTree>
    <p:extLst>
      <p:ext uri="{BB962C8B-B14F-4D97-AF65-F5344CB8AC3E}">
        <p14:creationId xmlns:p14="http://schemas.microsoft.com/office/powerpoint/2010/main" val="3416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Summary</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fontScale="92500" lnSpcReduction="20000"/>
          </a:bodyPr>
          <a:lstStyle/>
          <a:p>
            <a:r>
              <a:rPr lang="en-US" dirty="0"/>
              <a:t>The process is not difficult, but it does take time. </a:t>
            </a:r>
          </a:p>
          <a:p>
            <a:pPr lvl="1"/>
            <a:r>
              <a:rPr lang="en-US" dirty="0"/>
              <a:t>The first 10-20 applications may have taken me 45 minutes each to complete, but I was eventually able to complete one in about 20-30 minutes. </a:t>
            </a:r>
          </a:p>
          <a:p>
            <a:r>
              <a:rPr lang="en-US" dirty="0"/>
              <a:t>Stay organized</a:t>
            </a:r>
          </a:p>
          <a:p>
            <a:pPr lvl="1"/>
            <a:r>
              <a:rPr lang="en-US" dirty="0"/>
              <a:t>I made a simple spreadsheet listing the name of the authority, location, when I submitted, and the online software that I used for the application (each type requires you to register and select a username and password so the database keeps you on track).</a:t>
            </a:r>
          </a:p>
          <a:p>
            <a:r>
              <a:rPr lang="en-US" dirty="0"/>
              <a:t>Stay on top of the upcoming 8a applications</a:t>
            </a:r>
          </a:p>
          <a:p>
            <a:pPr lvl="1"/>
            <a:r>
              <a:rPr lang="en-US" dirty="0"/>
              <a:t>If you miss some here and there it's no problem because they just keep coming. </a:t>
            </a:r>
          </a:p>
          <a:p>
            <a:pPr lvl="1"/>
            <a:r>
              <a:rPr lang="en-US" dirty="0"/>
              <a:t>Read their preferences/priorities to make sure you would qualify (particularly those that require you to be a resident of the area, working in the area, etc.).</a:t>
            </a:r>
          </a:p>
          <a:p>
            <a:pPr lvl="1"/>
            <a:r>
              <a:rPr lang="en-US" dirty="0"/>
              <a:t>I'm not sure the disability card gives you carte blanche but there are so many openings that it shouldn't matter too much.</a:t>
            </a:r>
          </a:p>
        </p:txBody>
      </p:sp>
      <p:sp>
        <p:nvSpPr>
          <p:cNvPr id="3" name="TextBox 2">
            <a:extLst>
              <a:ext uri="{FF2B5EF4-FFF2-40B4-BE49-F238E27FC236}">
                <a16:creationId xmlns:a16="http://schemas.microsoft.com/office/drawing/2014/main" id="{B09AEA02-93DA-EB43-FE4A-660EB97F07DE}"/>
              </a:ext>
            </a:extLst>
          </p:cNvPr>
          <p:cNvSpPr txBox="1"/>
          <p:nvPr/>
        </p:nvSpPr>
        <p:spPr>
          <a:xfrm>
            <a:off x="3512265" y="5631735"/>
            <a:ext cx="4275274" cy="584775"/>
          </a:xfrm>
          <a:prstGeom prst="rect">
            <a:avLst/>
          </a:prstGeom>
          <a:noFill/>
        </p:spPr>
        <p:txBody>
          <a:bodyPr wrap="square" rtlCol="0">
            <a:spAutoFit/>
          </a:bodyPr>
          <a:lstStyle/>
          <a:p>
            <a:pPr algn="ctr"/>
            <a:r>
              <a:rPr lang="en-US" sz="3200" b="1" dirty="0">
                <a:solidFill>
                  <a:srgbClr val="7DB037"/>
                </a:solidFill>
                <a:latin typeface="Century Gothic" charset="0"/>
                <a:ea typeface="Century Gothic" charset="0"/>
                <a:cs typeface="Century Gothic" charset="0"/>
              </a:rPr>
              <a:t>Good Luck!</a:t>
            </a:r>
          </a:p>
        </p:txBody>
      </p:sp>
    </p:spTree>
    <p:extLst>
      <p:ext uri="{BB962C8B-B14F-4D97-AF65-F5344CB8AC3E}">
        <p14:creationId xmlns:p14="http://schemas.microsoft.com/office/powerpoint/2010/main" val="192415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AA95E7-1058-C814-71FE-C53932E96C52}"/>
              </a:ext>
            </a:extLst>
          </p:cNvPr>
          <p:cNvSpPr>
            <a:spLocks noGrp="1"/>
          </p:cNvSpPr>
          <p:nvPr>
            <p:ph idx="1"/>
          </p:nvPr>
        </p:nvSpPr>
        <p:spPr>
          <a:xfrm>
            <a:off x="757918" y="2837888"/>
            <a:ext cx="10515600" cy="2010470"/>
          </a:xfrm>
        </p:spPr>
        <p:txBody>
          <a:bodyPr/>
          <a:lstStyle/>
          <a:p>
            <a:pPr marL="344488" indent="-344488">
              <a:buNone/>
              <a:tabLst>
                <a:tab pos="400050" algn="ctr"/>
              </a:tabLst>
            </a:pPr>
            <a:r>
              <a:rPr lang="en-US" sz="2400" b="1" dirty="0">
                <a:solidFill>
                  <a:srgbClr val="684B8C"/>
                </a:solidFill>
                <a:cs typeface="+mn-cs"/>
              </a:rPr>
              <a:t>At Partners4Housing, we work with families of people with special needs to:</a:t>
            </a:r>
          </a:p>
          <a:p>
            <a:pPr marL="344488" indent="-344488">
              <a:spcBef>
                <a:spcPts val="600"/>
              </a:spcBef>
              <a:buNone/>
              <a:tabLst>
                <a:tab pos="344488" algn="l"/>
              </a:tabLst>
            </a:pPr>
            <a:r>
              <a:rPr lang="en-US" sz="2000" dirty="0"/>
              <a:t>1.	Steer them through the siloed social services system to maximize their benefits.</a:t>
            </a:r>
          </a:p>
          <a:p>
            <a:pPr marL="344488" indent="-344488">
              <a:spcBef>
                <a:spcPts val="600"/>
              </a:spcBef>
              <a:buNone/>
              <a:tabLst>
                <a:tab pos="344488" algn="l"/>
              </a:tabLst>
            </a:pPr>
            <a:r>
              <a:rPr lang="en-US" sz="2000" dirty="0"/>
              <a:t>2.	Help parents find one another through an invitation-only roommate matching portal.</a:t>
            </a:r>
          </a:p>
          <a:p>
            <a:pPr marL="344488" indent="-344488">
              <a:spcBef>
                <a:spcPts val="600"/>
              </a:spcBef>
              <a:buNone/>
              <a:tabLst>
                <a:tab pos="344488" algn="l"/>
              </a:tabLst>
            </a:pPr>
            <a:r>
              <a:rPr lang="en-US" sz="2000" dirty="0"/>
              <a:t>3.	Guide families through the many steps and wrap-around services required to create a shared living home and get it up and running.</a:t>
            </a:r>
          </a:p>
          <a:p>
            <a:endParaRPr lang="en-US" dirty="0"/>
          </a:p>
        </p:txBody>
      </p:sp>
      <p:sp>
        <p:nvSpPr>
          <p:cNvPr id="3" name="Title 2">
            <a:extLst>
              <a:ext uri="{FF2B5EF4-FFF2-40B4-BE49-F238E27FC236}">
                <a16:creationId xmlns:a16="http://schemas.microsoft.com/office/drawing/2014/main" id="{2981C9E6-2D71-133B-4041-ECEDD85491D6}"/>
              </a:ext>
            </a:extLst>
          </p:cNvPr>
          <p:cNvSpPr>
            <a:spLocks noGrp="1"/>
          </p:cNvSpPr>
          <p:nvPr>
            <p:ph type="title"/>
          </p:nvPr>
        </p:nvSpPr>
        <p:spPr>
          <a:xfrm>
            <a:off x="597301" y="242569"/>
            <a:ext cx="10950783" cy="696807"/>
          </a:xfrm>
        </p:spPr>
        <p:txBody>
          <a:bodyPr>
            <a:normAutofit/>
          </a:bodyPr>
          <a:lstStyle/>
          <a:p>
            <a:r>
              <a:rPr lang="en-US" b="1" dirty="0"/>
              <a:t>Pam Blanton and Vanessa Munday – Partners4Housing</a:t>
            </a:r>
          </a:p>
        </p:txBody>
      </p:sp>
      <p:pic>
        <p:nvPicPr>
          <p:cNvPr id="1026" name="Picture 2">
            <a:extLst>
              <a:ext uri="{FF2B5EF4-FFF2-40B4-BE49-F238E27FC236}">
                <a16:creationId xmlns:a16="http://schemas.microsoft.com/office/drawing/2014/main" id="{DD9B6D22-57E5-427B-DD90-979E295E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18" y="1157740"/>
            <a:ext cx="5303520" cy="140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77BC0DA-296E-8201-11F6-699AF67E235F}"/>
              </a:ext>
            </a:extLst>
          </p:cNvPr>
          <p:cNvSpPr txBox="1"/>
          <p:nvPr/>
        </p:nvSpPr>
        <p:spPr>
          <a:xfrm>
            <a:off x="757918" y="4867640"/>
            <a:ext cx="10287001" cy="707886"/>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Franklin Gothic Book" panose="020B0503020102020204" pitchFamily="34" charset="0"/>
                <a:ea typeface="Times New Roman" panose="02020603050405020304" pitchFamily="18" charset="0"/>
                <a:cs typeface="Aptos" panose="020B0004020202020204" pitchFamily="34" charset="0"/>
              </a:rPr>
              <a:t>For more information about the Benefits and Housing Review visit </a:t>
            </a:r>
            <a:r>
              <a:rPr lang="en-US" sz="2000" u="sng" dirty="0">
                <a:solidFill>
                  <a:srgbClr val="0000FF"/>
                </a:solidFill>
                <a:effectLst/>
                <a:latin typeface="Franklin Gothic Book" panose="020B0503020102020204" pitchFamily="34" charset="0"/>
                <a:ea typeface="Times New Roman" panose="02020603050405020304" pitchFamily="18" charset="0"/>
                <a:cs typeface="Aptos" panose="020B0004020202020204" pitchFamily="34" charset="0"/>
                <a:hlinkClick r:id="rId3"/>
              </a:rPr>
              <a:t>https://partners4housing.com/products/residential-assessment</a:t>
            </a:r>
            <a:endParaRPr lang="en-US" sz="2000" dirty="0">
              <a:effectLst/>
              <a:latin typeface="Franklin Gothic Book" panose="020B05030201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185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C1306F-DBAC-E152-90F9-FFAD819FBA30}"/>
              </a:ext>
            </a:extLst>
          </p:cNvPr>
          <p:cNvSpPr>
            <a:spLocks noChangeArrowheads="1"/>
          </p:cNvSpPr>
          <p:nvPr/>
        </p:nvSpPr>
        <p:spPr bwMode="auto">
          <a:xfrm>
            <a:off x="890176" y="636465"/>
            <a:ext cx="9519450" cy="174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252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333333"/>
                </a:solidFill>
                <a:effectLst/>
                <a:latin typeface="Montserrat" panose="00000500000000000000" pitchFamily="2" charset="0"/>
              </a:rPr>
              <a:t>Sign up for our newsletter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Helvetica" panose="020B0604020202020204" pitchFamily="34" charset="0"/>
              </a:rPr>
              <a:t>Get tasty BLT news and notes in your inbox and stay updated on our progress.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222222"/>
              </a:solidFill>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Helvetica" panose="020B0604020202020204" pitchFamily="34" charset="0"/>
              </a:rPr>
              <a:t>Go to our website, </a:t>
            </a:r>
            <a:r>
              <a:rPr kumimoji="0" lang="en-US" altLang="en-US" sz="2400" b="0" i="0" u="none" strike="noStrike" cap="none" normalizeH="0" baseline="0" dirty="0">
                <a:ln>
                  <a:noFill/>
                </a:ln>
                <a:solidFill>
                  <a:srgbClr val="222222"/>
                </a:solidFill>
                <a:effectLst/>
                <a:latin typeface="Helvetica" panose="020B0604020202020204" pitchFamily="34" charset="0"/>
                <a:hlinkClick r:id="rId2"/>
              </a:rPr>
              <a:t>www.betterlivingtogether.org</a:t>
            </a:r>
            <a:r>
              <a:rPr kumimoji="0" lang="en-US" altLang="en-US" sz="2400" b="0" i="0" u="none" strike="noStrike" cap="none" normalizeH="0" baseline="0" dirty="0">
                <a:ln>
                  <a:noFill/>
                </a:ln>
                <a:solidFill>
                  <a:srgbClr val="222222"/>
                </a:solidFill>
                <a:effectLst/>
                <a:latin typeface="Helvetica" panose="020B0604020202020204" pitchFamily="34" charset="0"/>
              </a:rPr>
              <a:t> and click on “Events”</a:t>
            </a:r>
            <a:r>
              <a:rPr kumimoji="0" lang="en-US" altLang="en-US" sz="1600" b="0" i="0" u="none" strike="noStrike" cap="none" normalizeH="0" baseline="0" dirty="0">
                <a:ln>
                  <a:noFill/>
                </a:ln>
                <a:solidFill>
                  <a:srgbClr val="222222"/>
                </a:solidFill>
                <a:effectLst/>
                <a:latin typeface="Helvetica" panose="020B0604020202020204" pitchFamily="34"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2EA55BD8-C8C0-A59C-5689-B170C4699050}"/>
              </a:ext>
            </a:extLst>
          </p:cNvPr>
          <p:cNvPicPr>
            <a:picLocks noChangeAspect="1"/>
          </p:cNvPicPr>
          <p:nvPr/>
        </p:nvPicPr>
        <p:blipFill>
          <a:blip r:embed="rId3"/>
          <a:stretch>
            <a:fillRect/>
          </a:stretch>
        </p:blipFill>
        <p:spPr>
          <a:xfrm>
            <a:off x="890176" y="4610117"/>
            <a:ext cx="2286000" cy="730897"/>
          </a:xfrm>
          <a:prstGeom prst="rect">
            <a:avLst/>
          </a:prstGeom>
        </p:spPr>
      </p:pic>
      <p:sp>
        <p:nvSpPr>
          <p:cNvPr id="5" name="TextBox 4">
            <a:extLst>
              <a:ext uri="{FF2B5EF4-FFF2-40B4-BE49-F238E27FC236}">
                <a16:creationId xmlns:a16="http://schemas.microsoft.com/office/drawing/2014/main" id="{4B815B0B-7EE6-1BAC-1BA9-9FAD8BAF07D9}"/>
              </a:ext>
            </a:extLst>
          </p:cNvPr>
          <p:cNvSpPr txBox="1"/>
          <p:nvPr/>
        </p:nvSpPr>
        <p:spPr>
          <a:xfrm>
            <a:off x="756953" y="2691850"/>
            <a:ext cx="10494406" cy="2339102"/>
          </a:xfrm>
          <a:prstGeom prst="rect">
            <a:avLst/>
          </a:prstGeom>
          <a:noFill/>
        </p:spPr>
        <p:txBody>
          <a:bodyPr wrap="square">
            <a:spAutoFit/>
          </a:bodyPr>
          <a:lstStyle/>
          <a:p>
            <a:r>
              <a:rPr lang="en-US" sz="3200" b="1" i="0" dirty="0">
                <a:solidFill>
                  <a:srgbClr val="222222"/>
                </a:solidFill>
                <a:effectLst/>
                <a:latin typeface="Montserrat" panose="00000500000000000000" pitchFamily="2" charset="0"/>
              </a:rPr>
              <a:t>Please consider making a donation today</a:t>
            </a:r>
            <a:br>
              <a:rPr lang="en-US" dirty="0"/>
            </a:br>
            <a:r>
              <a:rPr lang="en-US" dirty="0">
                <a:solidFill>
                  <a:srgbClr val="222222"/>
                </a:solidFill>
                <a:latin typeface="Helvetica" panose="020B0604020202020204" pitchFamily="34" charset="0"/>
              </a:rPr>
              <a:t>By providing even a small donation, you can be part of the effort to address the looming housing crisis for people with IDD and demonstrate the feasibility of inclusive communities.</a:t>
            </a:r>
          </a:p>
          <a:p>
            <a:endParaRPr lang="en-US" b="0" i="0" dirty="0">
              <a:solidFill>
                <a:srgbClr val="222222"/>
              </a:solidFill>
              <a:effectLst/>
              <a:latin typeface="Montserrat" panose="00000500000000000000" pitchFamily="2" charset="0"/>
            </a:endParaRPr>
          </a:p>
          <a:p>
            <a:r>
              <a:rPr kumimoji="0" lang="en-US" altLang="en-US" sz="2400" b="0" i="0" u="none" strike="noStrike" cap="none" normalizeH="0" baseline="0" dirty="0">
                <a:ln>
                  <a:noFill/>
                </a:ln>
                <a:solidFill>
                  <a:srgbClr val="222222"/>
                </a:solidFill>
                <a:effectLst/>
                <a:latin typeface="Helvetica" panose="020B0604020202020204" pitchFamily="34" charset="0"/>
              </a:rPr>
              <a:t>Go to our website, </a:t>
            </a:r>
            <a:r>
              <a:rPr kumimoji="0" lang="en-US" altLang="en-US" sz="2400" b="0" i="0" u="none" strike="noStrike" cap="none" normalizeH="0" baseline="0" dirty="0">
                <a:ln>
                  <a:noFill/>
                </a:ln>
                <a:solidFill>
                  <a:srgbClr val="222222"/>
                </a:solidFill>
                <a:effectLst/>
                <a:latin typeface="Helvetica" panose="020B0604020202020204" pitchFamily="34" charset="0"/>
                <a:hlinkClick r:id="rId2"/>
              </a:rPr>
              <a:t>www.betterlivingtogether.org</a:t>
            </a:r>
            <a:r>
              <a:rPr kumimoji="0" lang="en-US" altLang="en-US" sz="2400" b="0" i="0" u="none" strike="noStrike" cap="none" normalizeH="0" baseline="0" dirty="0">
                <a:ln>
                  <a:noFill/>
                </a:ln>
                <a:solidFill>
                  <a:srgbClr val="222222"/>
                </a:solidFill>
                <a:effectLst/>
                <a:latin typeface="Helvetica" panose="020B0604020202020204" pitchFamily="34" charset="0"/>
              </a:rPr>
              <a:t> and click on “Donate”  </a:t>
            </a:r>
            <a:endParaRPr kumimoji="0" lang="en-US" altLang="en-US" sz="2400" b="0" i="0" u="none" strike="noStrike" cap="none" normalizeH="0" baseline="0" dirty="0">
              <a:ln>
                <a:noFill/>
              </a:ln>
              <a:solidFill>
                <a:schemeClr val="tx1"/>
              </a:solidFill>
              <a:effectLst/>
            </a:endParaRPr>
          </a:p>
          <a:p>
            <a:endParaRPr lang="en-US" dirty="0">
              <a:solidFill>
                <a:srgbClr val="222222"/>
              </a:solidFill>
              <a:latin typeface="Montserrat" panose="00000500000000000000" pitchFamily="2" charset="0"/>
            </a:endParaRPr>
          </a:p>
          <a:p>
            <a:endParaRPr lang="en-US" dirty="0"/>
          </a:p>
        </p:txBody>
      </p:sp>
    </p:spTree>
    <p:extLst>
      <p:ext uri="{BB962C8B-B14F-4D97-AF65-F5344CB8AC3E}">
        <p14:creationId xmlns:p14="http://schemas.microsoft.com/office/powerpoint/2010/main" val="32480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Funding Affordable Housing - Vouchers</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8"/>
            <a:ext cx="10952480" cy="4658042"/>
          </a:xfrm>
        </p:spPr>
        <p:txBody>
          <a:bodyPr>
            <a:normAutofit/>
          </a:bodyPr>
          <a:lstStyle/>
          <a:p>
            <a:pPr marL="914400" lvl="2" indent="0">
              <a:buNone/>
            </a:pPr>
            <a:endParaRPr lang="en-US" dirty="0"/>
          </a:p>
          <a:p>
            <a:pPr marL="0" indent="0">
              <a:buNone/>
            </a:pPr>
            <a:endParaRPr lang="en-US" dirty="0"/>
          </a:p>
          <a:p>
            <a:pPr marL="457200" lvl="1" indent="0">
              <a:buNone/>
            </a:pPr>
            <a:endParaRPr lang="en-US" dirty="0"/>
          </a:p>
          <a:p>
            <a:pPr marL="914400" lvl="1" indent="-457200">
              <a:buFont typeface="+mj-lt"/>
              <a:buAutoNum type="arabicPeriod"/>
            </a:pPr>
            <a:endParaRPr lang="en-US" dirty="0"/>
          </a:p>
        </p:txBody>
      </p:sp>
      <p:pic>
        <p:nvPicPr>
          <p:cNvPr id="3" name="Picture 2" descr="Housing Choice Vouchers Fact Sheet">
            <a:extLst>
              <a:ext uri="{FF2B5EF4-FFF2-40B4-BE49-F238E27FC236}">
                <a16:creationId xmlns:a16="http://schemas.microsoft.com/office/drawing/2014/main" id="{E2ADB999-092A-DE4C-91DF-A31C2FAC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4"/>
          <a:stretch/>
        </p:blipFill>
        <p:spPr bwMode="auto">
          <a:xfrm>
            <a:off x="7032671" y="1143016"/>
            <a:ext cx="4588822" cy="20118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7EC7D3-2774-3B38-0739-608D8B431977}"/>
              </a:ext>
            </a:extLst>
          </p:cNvPr>
          <p:cNvSpPr txBox="1"/>
          <p:nvPr/>
        </p:nvSpPr>
        <p:spPr>
          <a:xfrm>
            <a:off x="741680" y="1525324"/>
            <a:ext cx="6011389" cy="1808700"/>
          </a:xfrm>
          <a:prstGeom prst="rect">
            <a:avLst/>
          </a:prstGeom>
          <a:noFill/>
        </p:spPr>
        <p:txBody>
          <a:bodyPr wrap="square">
            <a:spAutoFit/>
          </a:bodyPr>
          <a:lstStyle/>
          <a:p>
            <a:pPr marL="231775" indent="-231775">
              <a:lnSpc>
                <a:spcPct val="90000"/>
              </a:lnSpc>
              <a:spcAft>
                <a:spcPts val="1000"/>
              </a:spcAft>
              <a:buFont typeface="Arial" panose="020B0604020202020204" pitchFamily="34" charset="0"/>
              <a:buChar char="•"/>
            </a:pPr>
            <a:r>
              <a:rPr lang="en-US" sz="2800" dirty="0">
                <a:solidFill>
                  <a:srgbClr val="000000"/>
                </a:solidFill>
                <a:latin typeface="Franklin Gothic Book" panose="020B0503020102020204" pitchFamily="34" charset="0"/>
              </a:rPr>
              <a:t>Housing Subsidies Provided by HUD</a:t>
            </a:r>
          </a:p>
          <a:p>
            <a:pPr marL="688975" lvl="1" indent="-231775">
              <a:buFont typeface="Arial" panose="020B0604020202020204" pitchFamily="34" charset="0"/>
              <a:buChar char="•"/>
            </a:pPr>
            <a:r>
              <a:rPr lang="en-US" sz="2400" dirty="0">
                <a:solidFill>
                  <a:srgbClr val="000000"/>
                </a:solidFill>
                <a:latin typeface="Franklin Gothic Book" panose="020B0503020102020204" pitchFamily="34" charset="0"/>
              </a:rPr>
              <a:t>Housing Choice Vouchers (“Section 8”)</a:t>
            </a:r>
          </a:p>
          <a:p>
            <a:pPr marL="1146175" lvl="2" indent="-231775">
              <a:lnSpc>
                <a:spcPct val="90000"/>
              </a:lnSpc>
              <a:buFont typeface="Arial" panose="020B0604020202020204" pitchFamily="34" charset="0"/>
              <a:buChar char="•"/>
            </a:pPr>
            <a:r>
              <a:rPr lang="en-US" sz="2000" dirty="0">
                <a:solidFill>
                  <a:srgbClr val="000000"/>
                </a:solidFill>
                <a:latin typeface="Franklin Gothic Book" panose="020B0503020102020204" pitchFamily="34" charset="0"/>
              </a:rPr>
              <a:t>Recipients are given a voucher that they can use to help pay for rent in a private apartment</a:t>
            </a:r>
          </a:p>
        </p:txBody>
      </p:sp>
      <p:sp>
        <p:nvSpPr>
          <p:cNvPr id="7" name="Content Placeholder 2">
            <a:extLst>
              <a:ext uri="{FF2B5EF4-FFF2-40B4-BE49-F238E27FC236}">
                <a16:creationId xmlns:a16="http://schemas.microsoft.com/office/drawing/2014/main" id="{F160ECA8-0C3F-3F64-0476-0299F7B18110}"/>
              </a:ext>
            </a:extLst>
          </p:cNvPr>
          <p:cNvSpPr txBox="1">
            <a:spLocks/>
          </p:cNvSpPr>
          <p:nvPr/>
        </p:nvSpPr>
        <p:spPr>
          <a:xfrm>
            <a:off x="264296" y="3285758"/>
            <a:ext cx="10146937" cy="26082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3"/>
            <a:r>
              <a:rPr lang="en-US" sz="2000" dirty="0"/>
              <a:t>Families pay 30% of adjusted gross income for rent and utilities (average in DeKalb County is $439) and the remainder is paid by the voucher</a:t>
            </a:r>
          </a:p>
          <a:p>
            <a:pPr lvl="3"/>
            <a:r>
              <a:rPr lang="en-US" sz="2000" dirty="0"/>
              <a:t>Voucher amount limited to 40% of the areawide market rent -- effectively can’t be used in high-rent communities </a:t>
            </a:r>
          </a:p>
          <a:p>
            <a:pPr lvl="3">
              <a:lnSpc>
                <a:spcPct val="110000"/>
              </a:lnSpc>
            </a:pPr>
            <a:r>
              <a:rPr lang="en-US" sz="2000" dirty="0"/>
              <a:t>Often difficult to find landlords willing to accept vouchers</a:t>
            </a:r>
          </a:p>
          <a:p>
            <a:pPr marL="914400" lvl="2" indent="0">
              <a:buFont typeface="Arial"/>
              <a:buNone/>
            </a:pPr>
            <a:endParaRPr lang="en-US" dirty="0"/>
          </a:p>
          <a:p>
            <a:pPr marL="0" indent="0">
              <a:buFont typeface="Arial"/>
              <a:buNone/>
            </a:pPr>
            <a:endParaRPr lang="en-US" dirty="0"/>
          </a:p>
          <a:p>
            <a:pPr marL="457200" lvl="1" indent="0">
              <a:buFont typeface="Arial"/>
              <a:buNone/>
            </a:pPr>
            <a:endParaRPr lang="en-US" dirty="0"/>
          </a:p>
          <a:p>
            <a:pPr marL="914400" lvl="1" indent="-457200">
              <a:buFont typeface="+mj-lt"/>
              <a:buAutoNum type="arabicPeriod"/>
            </a:pPr>
            <a:endParaRPr lang="en-US" dirty="0"/>
          </a:p>
        </p:txBody>
      </p:sp>
    </p:spTree>
    <p:extLst>
      <p:ext uri="{BB962C8B-B14F-4D97-AF65-F5344CB8AC3E}">
        <p14:creationId xmlns:p14="http://schemas.microsoft.com/office/powerpoint/2010/main" val="113483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Funding Affordable Housing - Vouchers</a:t>
            </a:r>
            <a:endParaRPr lang="en-US" sz="3600" dirty="0">
              <a:latin typeface="Franklin Gothic Book" panose="020B0503020102020204" pitchFamily="34" charset="0"/>
            </a:endParaRPr>
          </a:p>
        </p:txBody>
      </p:sp>
      <p:sp>
        <p:nvSpPr>
          <p:cNvPr id="7" name="TextBox 6">
            <a:extLst>
              <a:ext uri="{FF2B5EF4-FFF2-40B4-BE49-F238E27FC236}">
                <a16:creationId xmlns:a16="http://schemas.microsoft.com/office/drawing/2014/main" id="{D1DC063D-8813-1601-1703-E1185377ED1D}"/>
              </a:ext>
            </a:extLst>
          </p:cNvPr>
          <p:cNvSpPr txBox="1"/>
          <p:nvPr/>
        </p:nvSpPr>
        <p:spPr>
          <a:xfrm>
            <a:off x="784034" y="1284223"/>
            <a:ext cx="6375399" cy="2811026"/>
          </a:xfrm>
          <a:prstGeom prst="rect">
            <a:avLst/>
          </a:prstGeom>
          <a:noFill/>
        </p:spPr>
        <p:txBody>
          <a:bodyPr wrap="square" rtlCol="0">
            <a:spAutoFit/>
          </a:bodyPr>
          <a:lstStyle/>
          <a:p>
            <a:pPr marL="228600" lvl="1" indent="-228600">
              <a:spcBef>
                <a:spcPts val="1000"/>
              </a:spcBef>
              <a:buFont typeface="Arial"/>
              <a:buChar char="•"/>
            </a:pPr>
            <a:r>
              <a:rPr lang="en-US" sz="2800" dirty="0">
                <a:solidFill>
                  <a:srgbClr val="000000"/>
                </a:solidFill>
                <a:latin typeface="Franklin Gothic Book" panose="020B0503020102020204" pitchFamily="34" charset="0"/>
              </a:rPr>
              <a:t>Housing Subsidies Provided by HUD</a:t>
            </a:r>
          </a:p>
          <a:p>
            <a:pPr marL="685800" lvl="1" indent="-228600">
              <a:spcBef>
                <a:spcPts val="1000"/>
              </a:spcBef>
              <a:buFont typeface="Arial"/>
              <a:buChar char="•"/>
            </a:pPr>
            <a:r>
              <a:rPr lang="en-US" sz="2400" dirty="0">
                <a:solidFill>
                  <a:srgbClr val="000000"/>
                </a:solidFill>
                <a:latin typeface="Franklin Gothic Book" panose="020B0503020102020204" pitchFamily="34" charset="0"/>
              </a:rPr>
              <a:t>Project Based Rental Assistance</a:t>
            </a:r>
          </a:p>
          <a:p>
            <a:pPr marL="1143000" lvl="2" indent="-228600">
              <a:lnSpc>
                <a:spcPct val="90000"/>
              </a:lnSpc>
              <a:spcBef>
                <a:spcPts val="500"/>
              </a:spcBef>
              <a:buFont typeface="Arial"/>
              <a:buChar char="•"/>
            </a:pPr>
            <a:r>
              <a:rPr lang="en-US" sz="2000" dirty="0">
                <a:solidFill>
                  <a:srgbClr val="000000"/>
                </a:solidFill>
                <a:latin typeface="Franklin Gothic Book" panose="020B0503020102020204" pitchFamily="34" charset="0"/>
              </a:rPr>
              <a:t>Subsidy tied to a specific development (typically those funded through the Low-Income Housing Tax Credit (LIHTC) program</a:t>
            </a:r>
          </a:p>
          <a:p>
            <a:pPr marL="1143000" lvl="2" indent="-228600">
              <a:lnSpc>
                <a:spcPct val="90000"/>
              </a:lnSpc>
              <a:spcBef>
                <a:spcPts val="500"/>
              </a:spcBef>
              <a:buFont typeface="Arial"/>
              <a:buChar char="•"/>
            </a:pPr>
            <a:r>
              <a:rPr lang="en-US" sz="2000" dirty="0">
                <a:solidFill>
                  <a:srgbClr val="000000"/>
                </a:solidFill>
                <a:latin typeface="Franklin Gothic Book" panose="020B0503020102020204" pitchFamily="34" charset="0"/>
              </a:rPr>
              <a:t>As with housing choice vouchers, families pay 30% of adjusted gross income for rent and utilities</a:t>
            </a:r>
          </a:p>
        </p:txBody>
      </p:sp>
      <p:pic>
        <p:nvPicPr>
          <p:cNvPr id="8" name="Picture 7" descr="Trinity Walk apartment complex">
            <a:extLst>
              <a:ext uri="{FF2B5EF4-FFF2-40B4-BE49-F238E27FC236}">
                <a16:creationId xmlns:a16="http://schemas.microsoft.com/office/drawing/2014/main" id="{0AA5ADBE-EBBC-C194-34A0-E6A05EDDB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921" y="1873164"/>
            <a:ext cx="4148045" cy="214477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26E4E6B-1912-96C1-298F-FA4B224DD635}"/>
              </a:ext>
            </a:extLst>
          </p:cNvPr>
          <p:cNvSpPr>
            <a:spLocks noGrp="1"/>
          </p:cNvSpPr>
          <p:nvPr>
            <p:ph idx="1"/>
          </p:nvPr>
        </p:nvSpPr>
        <p:spPr>
          <a:xfrm>
            <a:off x="752186" y="4095249"/>
            <a:ext cx="10526045" cy="1339633"/>
          </a:xfrm>
        </p:spPr>
        <p:txBody>
          <a:bodyPr>
            <a:normAutofit fontScale="92500"/>
          </a:bodyPr>
          <a:lstStyle/>
          <a:p>
            <a:pPr lvl="1">
              <a:lnSpc>
                <a:spcPct val="100000"/>
              </a:lnSpc>
              <a:spcBef>
                <a:spcPts val="1000"/>
              </a:spcBef>
            </a:pPr>
            <a:r>
              <a:rPr lang="en-US" sz="2600" dirty="0"/>
              <a:t>Long waiting lists</a:t>
            </a:r>
          </a:p>
          <a:p>
            <a:pPr lvl="2">
              <a:lnSpc>
                <a:spcPct val="100000"/>
              </a:lnSpc>
            </a:pPr>
            <a:r>
              <a:rPr lang="en-US" sz="2200" dirty="0"/>
              <a:t>12,063 currently on Decatur Housing Authority’s waitlist  -- likely wait of 5-10 years</a:t>
            </a:r>
          </a:p>
          <a:p>
            <a:pPr lvl="2">
              <a:lnSpc>
                <a:spcPct val="100000"/>
              </a:lnSpc>
            </a:pPr>
            <a:r>
              <a:rPr lang="en-US" sz="2200" dirty="0"/>
              <a:t>In GA, both the Project Based and Housing Choice Voucher Programs are closed</a:t>
            </a:r>
          </a:p>
          <a:p>
            <a:pPr marL="457200" lvl="1" indent="0">
              <a:buNone/>
            </a:pPr>
            <a:endParaRPr lang="en-US" dirty="0"/>
          </a:p>
          <a:p>
            <a:pPr marL="914400" lvl="1" indent="-457200">
              <a:buFont typeface="+mj-lt"/>
              <a:buAutoNum type="arabicPeriod"/>
            </a:pPr>
            <a:endParaRPr lang="en-US" dirty="0"/>
          </a:p>
        </p:txBody>
      </p:sp>
    </p:spTree>
    <p:extLst>
      <p:ext uri="{BB962C8B-B14F-4D97-AF65-F5344CB8AC3E}">
        <p14:creationId xmlns:p14="http://schemas.microsoft.com/office/powerpoint/2010/main" val="92847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36" y="222915"/>
            <a:ext cx="9518432" cy="696510"/>
          </a:xfrm>
        </p:spPr>
        <p:txBody>
          <a:bodyPr>
            <a:normAutofit/>
          </a:bodyPr>
          <a:lstStyle/>
          <a:p>
            <a:r>
              <a:rPr lang="en-US" sz="3600" b="1" dirty="0">
                <a:latin typeface="Franklin Gothic Book" panose="020B0503020102020204" pitchFamily="34" charset="0"/>
              </a:rPr>
              <a:t>Bob Rosen</a:t>
            </a:r>
            <a:endParaRPr lang="en-US" sz="3600" dirty="0">
              <a:latin typeface="Franklin Gothic Book" panose="020B0503020102020204" pitchFamily="34" charset="0"/>
            </a:endParaRPr>
          </a:p>
        </p:txBody>
      </p:sp>
      <p:sp>
        <p:nvSpPr>
          <p:cNvPr id="8" name="Rectangle 7"/>
          <p:cNvSpPr/>
          <p:nvPr/>
        </p:nvSpPr>
        <p:spPr>
          <a:xfrm>
            <a:off x="5433934" y="1935119"/>
            <a:ext cx="6186228" cy="3652337"/>
          </a:xfrm>
          <a:prstGeom prst="rect">
            <a:avLst/>
          </a:prstGeom>
        </p:spPr>
        <p:txBody>
          <a:bodyPr wrap="square">
            <a:normAutofit/>
          </a:bodyPr>
          <a:lstStyle/>
          <a:p>
            <a:pPr marL="285750" indent="-285750">
              <a:lnSpc>
                <a:spcPct val="90000"/>
              </a:lnSpc>
              <a:spcAft>
                <a:spcPts val="600"/>
              </a:spcAft>
              <a:buClr>
                <a:srgbClr val="84385E"/>
              </a:buClr>
              <a:buFont typeface="Arial"/>
              <a:buChar char="•"/>
            </a:pPr>
            <a:r>
              <a:rPr lang="en-US" sz="2800" dirty="0">
                <a:solidFill>
                  <a:srgbClr val="000000"/>
                </a:solidFill>
                <a:latin typeface="Franklin Gothic Book" panose="020B0503020102020204" pitchFamily="34" charset="0"/>
              </a:rPr>
              <a:t>Bob is a founding member of BLT</a:t>
            </a:r>
          </a:p>
          <a:p>
            <a:pPr marL="285750" indent="-285750">
              <a:lnSpc>
                <a:spcPct val="90000"/>
              </a:lnSpc>
              <a:spcAft>
                <a:spcPts val="600"/>
              </a:spcAft>
              <a:buClr>
                <a:srgbClr val="84385E"/>
              </a:buClr>
              <a:buFont typeface="Arial"/>
              <a:buChar char="•"/>
            </a:pPr>
            <a:r>
              <a:rPr lang="en-US" sz="2800" dirty="0">
                <a:solidFill>
                  <a:srgbClr val="000000"/>
                </a:solidFill>
                <a:latin typeface="Franklin Gothic Book" panose="020B0503020102020204" pitchFamily="34" charset="0"/>
              </a:rPr>
              <a:t>Mae lives at the </a:t>
            </a:r>
            <a:r>
              <a:rPr lang="en-US" sz="2800" dirty="0" err="1">
                <a:solidFill>
                  <a:srgbClr val="000000"/>
                </a:solidFill>
                <a:latin typeface="Franklin Gothic Book" panose="020B0503020102020204" pitchFamily="34" charset="0"/>
              </a:rPr>
              <a:t>L’Arche</a:t>
            </a:r>
            <a:r>
              <a:rPr lang="en-US" sz="2800" dirty="0">
                <a:solidFill>
                  <a:srgbClr val="000000"/>
                </a:solidFill>
                <a:latin typeface="Franklin Gothic Book" panose="020B0503020102020204" pitchFamily="34" charset="0"/>
              </a:rPr>
              <a:t> House on Clairemont Road in Decatur</a:t>
            </a:r>
          </a:p>
          <a:p>
            <a:pPr marL="285750" indent="-285750">
              <a:lnSpc>
                <a:spcPct val="90000"/>
              </a:lnSpc>
              <a:spcAft>
                <a:spcPts val="600"/>
              </a:spcAft>
              <a:buClr>
                <a:srgbClr val="84385E"/>
              </a:buClr>
              <a:buFont typeface="Arial"/>
              <a:buChar char="•"/>
            </a:pPr>
            <a:r>
              <a:rPr lang="en-US" sz="2800" dirty="0">
                <a:solidFill>
                  <a:srgbClr val="000000"/>
                </a:solidFill>
                <a:latin typeface="Franklin Gothic Book" panose="020B0503020102020204" pitchFamily="34" charset="0"/>
              </a:rPr>
              <a:t>Lena lives in a condo in Decatur that is owned by her mother, Terri Leonard</a:t>
            </a:r>
          </a:p>
          <a:p>
            <a:pPr>
              <a:lnSpc>
                <a:spcPct val="90000"/>
              </a:lnSpc>
              <a:spcBef>
                <a:spcPts val="600"/>
              </a:spcBef>
              <a:spcAft>
                <a:spcPts val="600"/>
              </a:spcAft>
              <a:buClr>
                <a:srgbClr val="84385E"/>
              </a:buClr>
            </a:pPr>
            <a:endParaRPr lang="en-US" sz="2800" dirty="0">
              <a:solidFill>
                <a:srgbClr val="000000"/>
              </a:solidFill>
              <a:latin typeface="Franklin Gothic Book" panose="020B0503020102020204" pitchFamily="34" charset="0"/>
            </a:endParaRPr>
          </a:p>
          <a:p>
            <a:pPr marL="285750" indent="-285750">
              <a:lnSpc>
                <a:spcPct val="90000"/>
              </a:lnSpc>
              <a:spcAft>
                <a:spcPts val="600"/>
              </a:spcAft>
              <a:buClr>
                <a:srgbClr val="84385E"/>
              </a:buClr>
              <a:buFont typeface="Arial"/>
              <a:buChar char="•"/>
            </a:pPr>
            <a:endParaRPr lang="en-US" sz="2000" dirty="0">
              <a:solidFill>
                <a:srgbClr val="000000"/>
              </a:solidFill>
              <a:latin typeface="Franklin Gothic Book" panose="020B0503020102020204" pitchFamily="34" charset="0"/>
            </a:endParaRPr>
          </a:p>
        </p:txBody>
      </p:sp>
      <p:sp>
        <p:nvSpPr>
          <p:cNvPr id="6" name="TextBox 5"/>
          <p:cNvSpPr txBox="1"/>
          <p:nvPr/>
        </p:nvSpPr>
        <p:spPr>
          <a:xfrm>
            <a:off x="699572" y="1165662"/>
            <a:ext cx="4470400" cy="830997"/>
          </a:xfrm>
          <a:prstGeom prst="rect">
            <a:avLst/>
          </a:prstGeom>
          <a:noFill/>
        </p:spPr>
        <p:txBody>
          <a:bodyPr wrap="square" rtlCol="0">
            <a:spAutoFit/>
          </a:bodyPr>
          <a:lstStyle/>
          <a:p>
            <a:r>
              <a:rPr lang="en-US" sz="2400" b="1" dirty="0">
                <a:solidFill>
                  <a:srgbClr val="000000"/>
                </a:solidFill>
                <a:latin typeface="Franklin Gothic Book" panose="020B0503020102020204" pitchFamily="34" charset="0"/>
              </a:rPr>
              <a:t>Bob with his daughters, </a:t>
            </a:r>
          </a:p>
          <a:p>
            <a:r>
              <a:rPr lang="en-US" sz="2400" b="1" dirty="0">
                <a:solidFill>
                  <a:srgbClr val="000000"/>
                </a:solidFill>
                <a:latin typeface="Franklin Gothic Book" panose="020B0503020102020204" pitchFamily="34" charset="0"/>
              </a:rPr>
              <a:t>Mae and Lena</a:t>
            </a:r>
          </a:p>
        </p:txBody>
      </p:sp>
      <p:pic>
        <p:nvPicPr>
          <p:cNvPr id="5" name="Picture 4" descr="A group of people posing for a picture&#10;&#10;Description automatically generated">
            <a:extLst>
              <a:ext uri="{FF2B5EF4-FFF2-40B4-BE49-F238E27FC236}">
                <a16:creationId xmlns:a16="http://schemas.microsoft.com/office/drawing/2014/main" id="{1FAEDABF-A7A0-5681-11B5-5238942A7F14}"/>
              </a:ext>
            </a:extLst>
          </p:cNvPr>
          <p:cNvPicPr>
            <a:picLocks noChangeAspect="1"/>
          </p:cNvPicPr>
          <p:nvPr/>
        </p:nvPicPr>
        <p:blipFill>
          <a:blip r:embed="rId2"/>
          <a:stretch>
            <a:fillRect/>
          </a:stretch>
        </p:blipFill>
        <p:spPr>
          <a:xfrm>
            <a:off x="699571" y="1992437"/>
            <a:ext cx="4470400" cy="2983992"/>
          </a:xfrm>
          <a:prstGeom prst="rect">
            <a:avLst/>
          </a:prstGeom>
        </p:spPr>
      </p:pic>
    </p:spTree>
    <p:extLst>
      <p:ext uri="{BB962C8B-B14F-4D97-AF65-F5344CB8AC3E}">
        <p14:creationId xmlns:p14="http://schemas.microsoft.com/office/powerpoint/2010/main" val="390154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Bob’s Journey to Obtain a Housing Choice Voucher</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effectLst/>
                <a:ea typeface="Times New Roman" panose="02020603050405020304" pitchFamily="18" charset="0"/>
                <a:cs typeface="Aptos" panose="020B0004020202020204" pitchFamily="34" charset="0"/>
              </a:rPr>
              <a:t>I started the process through a non-profit in Washington State called </a:t>
            </a:r>
            <a:r>
              <a:rPr lang="en-US" dirty="0">
                <a:solidFill>
                  <a:srgbClr val="84385E"/>
                </a:solidFill>
              </a:rPr>
              <a:t>Partners4Housing</a:t>
            </a:r>
            <a:r>
              <a:rPr lang="en-US" dirty="0">
                <a:effectLst/>
                <a:ea typeface="Times New Roman" panose="02020603050405020304" pitchFamily="18" charset="0"/>
                <a:cs typeface="Aptos" panose="020B0004020202020204" pitchFamily="34" charset="0"/>
              </a:rPr>
              <a:t>  ( </a:t>
            </a:r>
            <a:r>
              <a:rPr lang="en-US" u="sng" dirty="0">
                <a:solidFill>
                  <a:srgbClr val="0000FF"/>
                </a:solidFill>
                <a:effectLst/>
                <a:ea typeface="Times New Roman" panose="02020603050405020304" pitchFamily="18" charset="0"/>
                <a:cs typeface="Aptos" panose="020B0004020202020204" pitchFamily="34" charset="0"/>
                <a:hlinkClick r:id="rId2"/>
              </a:rPr>
              <a:t>www.partners4housing.com</a:t>
            </a:r>
            <a:r>
              <a:rPr lang="en-US" dirty="0">
                <a:effectLst/>
                <a:ea typeface="Times New Roman" panose="02020603050405020304" pitchFamily="18" charset="0"/>
                <a:cs typeface="Aptos" panose="020B0004020202020204" pitchFamily="34" charset="0"/>
              </a:rPr>
              <a:t> ) </a:t>
            </a:r>
          </a:p>
          <a:p>
            <a:pPr lvl="1"/>
            <a:r>
              <a:rPr lang="en-US" dirty="0"/>
              <a:t>Founded by Pam Blanton</a:t>
            </a:r>
          </a:p>
          <a:p>
            <a:pPr lvl="1"/>
            <a:r>
              <a:rPr lang="en-US" dirty="0"/>
              <a:t>Helps people with disabilities navigate the process of finding affordable housing through municipal housing authorities and their low income and Housing Choice Voucher programs</a:t>
            </a:r>
          </a:p>
          <a:p>
            <a:pPr lvl="1"/>
            <a:r>
              <a:rPr lang="en-US" dirty="0"/>
              <a:t>They also run a roommate matching program and while they are trying to expand the areas covered, it is largely geared towards the State of Washington.</a:t>
            </a:r>
          </a:p>
          <a:p>
            <a:pPr lvl="1"/>
            <a:r>
              <a:rPr lang="en-US" dirty="0"/>
              <a:t>Pam charges a small fee to use the service but once she explains the process, it's largely Do It Yourself while she remains accessible for support.</a:t>
            </a:r>
          </a:p>
        </p:txBody>
      </p:sp>
    </p:spTree>
    <p:extLst>
      <p:ext uri="{BB962C8B-B14F-4D97-AF65-F5344CB8AC3E}">
        <p14:creationId xmlns:p14="http://schemas.microsoft.com/office/powerpoint/2010/main" val="327984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#1: </a:t>
            </a:r>
            <a:r>
              <a:rPr lang="en-US" dirty="0"/>
              <a:t>Finding Open Waiting Lists</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sz="3000" dirty="0">
                <a:effectLst/>
                <a:ea typeface="Times New Roman" panose="02020603050405020304" pitchFamily="18" charset="0"/>
                <a:cs typeface="Aptos" panose="020B0004020202020204" pitchFamily="34" charset="0"/>
              </a:rPr>
              <a:t>There is a website called </a:t>
            </a:r>
            <a:r>
              <a:rPr lang="en-US" dirty="0">
                <a:solidFill>
                  <a:srgbClr val="84385E"/>
                </a:solidFill>
              </a:rPr>
              <a:t>Affordable Housing Online </a:t>
            </a:r>
            <a:r>
              <a:rPr lang="en-US" sz="3000" dirty="0">
                <a:effectLst/>
                <a:ea typeface="Times New Roman" panose="02020603050405020304" pitchFamily="18" charset="0"/>
                <a:cs typeface="Aptos" panose="020B0004020202020204" pitchFamily="34" charset="0"/>
              </a:rPr>
              <a:t>(</a:t>
            </a:r>
            <a:r>
              <a:rPr lang="en-US" sz="3000" u="sng" dirty="0">
                <a:solidFill>
                  <a:srgbClr val="0000FF"/>
                </a:solidFill>
                <a:effectLst/>
                <a:ea typeface="Times New Roman" panose="02020603050405020304" pitchFamily="18" charset="0"/>
                <a:cs typeface="Aptos" panose="020B0004020202020204" pitchFamily="34" charset="0"/>
                <a:hlinkClick r:id="rId2"/>
              </a:rPr>
              <a:t>https://affordablehousingonline.com/</a:t>
            </a:r>
            <a:r>
              <a:rPr lang="en-US" sz="3000" dirty="0">
                <a:effectLst/>
                <a:ea typeface="Times New Roman" panose="02020603050405020304" pitchFamily="18" charset="0"/>
                <a:cs typeface="Aptos" panose="020B0004020202020204" pitchFamily="34" charset="0"/>
              </a:rPr>
              <a:t>) which is a clearinghouse for most of the nation’s section 8a programs</a:t>
            </a:r>
            <a:endParaRPr lang="en-US" dirty="0">
              <a:effectLst/>
              <a:ea typeface="Times New Roman" panose="02020603050405020304" pitchFamily="18" charset="0"/>
              <a:cs typeface="Aptos" panose="020B0004020202020204" pitchFamily="34" charset="0"/>
            </a:endParaRPr>
          </a:p>
          <a:p>
            <a:pPr lvl="1"/>
            <a:r>
              <a:rPr lang="en-US" dirty="0"/>
              <a:t>Open the webpage, find "Open Section 8a Waiting Lists", fill in the applications and wait. </a:t>
            </a:r>
          </a:p>
          <a:p>
            <a:pPr lvl="1"/>
            <a:r>
              <a:rPr lang="en-US" dirty="0"/>
              <a:t>Listings change all the time.</a:t>
            </a:r>
          </a:p>
          <a:p>
            <a:pPr lvl="2"/>
            <a:r>
              <a:rPr lang="en-US" dirty="0"/>
              <a:t>The clearinghouse may show 3 housing authorities currently accepting 8a applications this week and 6 the following week, and so on. </a:t>
            </a:r>
          </a:p>
        </p:txBody>
      </p:sp>
    </p:spTree>
    <p:extLst>
      <p:ext uri="{BB962C8B-B14F-4D97-AF65-F5344CB8AC3E}">
        <p14:creationId xmlns:p14="http://schemas.microsoft.com/office/powerpoint/2010/main" val="52594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#2: </a:t>
            </a:r>
            <a:r>
              <a:rPr lang="en-US" dirty="0"/>
              <a:t>Completing the Waiting List Application</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Most of the applications are run through 2-3 different software applications, so you can complete the application online.</a:t>
            </a:r>
          </a:p>
          <a:p>
            <a:r>
              <a:rPr lang="en-US" dirty="0"/>
              <a:t>Some require you to print out the application, fill it in by hand and mail it in.</a:t>
            </a:r>
          </a:p>
          <a:p>
            <a:r>
              <a:rPr lang="en-US" dirty="0"/>
              <a:t>They almost always list the opening date and the closing date for applications.</a:t>
            </a:r>
          </a:p>
          <a:p>
            <a:r>
              <a:rPr lang="en-US" dirty="0"/>
              <a:t>After you have done 5-10 applications, it is pretty much a boilerplate process.</a:t>
            </a:r>
          </a:p>
          <a:p>
            <a:r>
              <a:rPr lang="en-US" dirty="0"/>
              <a:t>At this point, </a:t>
            </a:r>
            <a:r>
              <a:rPr lang="en-US" i="1" u="sng" dirty="0"/>
              <a:t>you are simply applying to be placed on the waitlist</a:t>
            </a:r>
            <a:r>
              <a:rPr lang="en-US" dirty="0"/>
              <a:t>.   </a:t>
            </a:r>
          </a:p>
        </p:txBody>
      </p:sp>
    </p:spTree>
    <p:extLst>
      <p:ext uri="{BB962C8B-B14F-4D97-AF65-F5344CB8AC3E}">
        <p14:creationId xmlns:p14="http://schemas.microsoft.com/office/powerpoint/2010/main" val="246258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#3: </a:t>
            </a:r>
            <a:r>
              <a:rPr lang="en-US" dirty="0"/>
              <a:t>Getting Selected</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a:bodyPr>
          <a:lstStyle/>
          <a:p>
            <a:r>
              <a:rPr lang="en-US" dirty="0"/>
              <a:t>When a municipality has openings, they select from the waiting list, usually with some sort of priority being given to seniors, people with disabilities, veterans, homeless, and so forth.</a:t>
            </a:r>
          </a:p>
          <a:p>
            <a:r>
              <a:rPr lang="en-US" dirty="0"/>
              <a:t>Pam told me at the onset that it could take several years to eventually be selected for a housing choice voucher.  In my case, I applied to </a:t>
            </a:r>
            <a:r>
              <a:rPr lang="en-US" i="1" u="sng" dirty="0"/>
              <a:t>almost an even 100 municipalities over 12 months before receiving an award</a:t>
            </a:r>
            <a:r>
              <a:rPr lang="en-US" dirty="0"/>
              <a:t>.</a:t>
            </a:r>
          </a:p>
        </p:txBody>
      </p:sp>
    </p:spTree>
    <p:extLst>
      <p:ext uri="{BB962C8B-B14F-4D97-AF65-F5344CB8AC3E}">
        <p14:creationId xmlns:p14="http://schemas.microsoft.com/office/powerpoint/2010/main" val="281514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53" y="247879"/>
            <a:ext cx="10785513" cy="712241"/>
          </a:xfrm>
        </p:spPr>
        <p:txBody>
          <a:bodyPr>
            <a:normAutofit/>
          </a:bodyPr>
          <a:lstStyle/>
          <a:p>
            <a:r>
              <a:rPr lang="en-US" b="1" dirty="0"/>
              <a:t>Step #4: </a:t>
            </a:r>
            <a:r>
              <a:rPr lang="en-US" dirty="0"/>
              <a:t>Completing the Voucher Application</a:t>
            </a:r>
            <a:endParaRPr lang="en-US" sz="3600" dirty="0">
              <a:latin typeface="Franklin Gothic Book" panose="020B0503020102020204" pitchFamily="34" charset="0"/>
            </a:endParaRPr>
          </a:p>
        </p:txBody>
      </p:sp>
      <p:sp>
        <p:nvSpPr>
          <p:cNvPr id="6" name="Content Placeholder 2"/>
          <p:cNvSpPr>
            <a:spLocks noGrp="1"/>
          </p:cNvSpPr>
          <p:nvPr>
            <p:ph idx="1"/>
          </p:nvPr>
        </p:nvSpPr>
        <p:spPr>
          <a:xfrm>
            <a:off x="741680" y="1366839"/>
            <a:ext cx="10815838" cy="4322761"/>
          </a:xfrm>
        </p:spPr>
        <p:txBody>
          <a:bodyPr>
            <a:normAutofit fontScale="92500"/>
          </a:bodyPr>
          <a:lstStyle/>
          <a:p>
            <a:r>
              <a:rPr lang="en-US" dirty="0"/>
              <a:t>Most of the initial paperwork (the application) is fairly simple and it goes quickly. </a:t>
            </a:r>
          </a:p>
          <a:p>
            <a:pPr lvl="1"/>
            <a:r>
              <a:rPr lang="en-US" dirty="0"/>
              <a:t>Some municipalities (maybe 5-7 in my case) will eventually ask for more detailed information - financial, support letter from a physician confirming the disability, etc.</a:t>
            </a:r>
          </a:p>
          <a:p>
            <a:pPr lvl="1"/>
            <a:r>
              <a:rPr lang="en-US" dirty="0"/>
              <a:t>A few of the requests were tedious but most asked for more or less the same information so stay organized and it will be easier.</a:t>
            </a:r>
          </a:p>
          <a:p>
            <a:r>
              <a:rPr lang="en-US" dirty="0"/>
              <a:t>Along the way, the housing authority may offer you low-income housing options within their community.</a:t>
            </a:r>
          </a:p>
          <a:p>
            <a:pPr lvl="1"/>
            <a:r>
              <a:rPr lang="en-US" dirty="0"/>
              <a:t>That's nice but you are not applying in order to live in Fargo, North Dakota so you simply ignore or say no, depending on what they ask you to do. Periodically, they will clean up their waiting list and ask if you are still interested.</a:t>
            </a:r>
          </a:p>
        </p:txBody>
      </p:sp>
    </p:spTree>
    <p:extLst>
      <p:ext uri="{BB962C8B-B14F-4D97-AF65-F5344CB8AC3E}">
        <p14:creationId xmlns:p14="http://schemas.microsoft.com/office/powerpoint/2010/main" val="3465085731"/>
      </p:ext>
    </p:extLst>
  </p:cSld>
  <p:clrMapOvr>
    <a:masterClrMapping/>
  </p:clrMapOvr>
</p:sld>
</file>

<file path=ppt/theme/theme1.xml><?xml version="1.0" encoding="utf-8"?>
<a:theme xmlns:a="http://schemas.openxmlformats.org/drawingml/2006/main" name="Office Theme">
  <a:themeElements>
    <a:clrScheme name="Custom 3">
      <a:dk1>
        <a:srgbClr val="BBE4FF"/>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latin typeface="Century Gothic" charset="0"/>
            <a:ea typeface="Century Gothic" charset="0"/>
            <a:cs typeface="Century Gothic"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F236491585C54E9F3038707D1AAC10" ma:contentTypeVersion="12" ma:contentTypeDescription="Create a new document." ma:contentTypeScope="" ma:versionID="3e1fafcde370c96dbe0a423cf9ae1816">
  <xsd:schema xmlns:xsd="http://www.w3.org/2001/XMLSchema" xmlns:xs="http://www.w3.org/2001/XMLSchema" xmlns:p="http://schemas.microsoft.com/office/2006/metadata/properties" xmlns:ns2="6480b7f2-c02d-4871-989e-c584889a30eb" xmlns:ns3="9192d995-0e15-433d-94ef-6d1d11d50cf0" targetNamespace="http://schemas.microsoft.com/office/2006/metadata/properties" ma:root="true" ma:fieldsID="9fb37567c3e5e529fb4e04d6ef155932" ns2:_="" ns3:_="">
    <xsd:import namespace="6480b7f2-c02d-4871-989e-c584889a30eb"/>
    <xsd:import namespace="9192d995-0e15-433d-94ef-6d1d11d50c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0b7f2-c02d-4871-989e-c584889a3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2d995-0e15-433d-94ef-6d1d11d50cf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3C2E1-ED71-48BB-B994-410AE7B0A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0b7f2-c02d-4871-989e-c584889a30eb"/>
    <ds:schemaRef ds:uri="9192d995-0e15-433d-94ef-6d1d11d50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611249-CC30-440D-ACCE-8626E35E9992}">
  <ds:schemaRefs>
    <ds:schemaRef ds:uri="6480b7f2-c02d-4871-989e-c584889a30eb"/>
    <ds:schemaRef ds:uri="9192d995-0e15-433d-94ef-6d1d11d50cf0"/>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B6D96CD-7CF3-4F40-9F68-010AC6B36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Template>
  <TotalTime>25278</TotalTime>
  <Words>1754</Words>
  <Application>Microsoft Macintosh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Franklin Gothic Book</vt:lpstr>
      <vt:lpstr>Helvetica</vt:lpstr>
      <vt:lpstr>Montserrat</vt:lpstr>
      <vt:lpstr>Times New Roman</vt:lpstr>
      <vt:lpstr>Office Theme</vt:lpstr>
      <vt:lpstr>PowerPoint Presentation</vt:lpstr>
      <vt:lpstr>Funding Affordable Housing - Vouchers</vt:lpstr>
      <vt:lpstr>Funding Affordable Housing - Vouchers</vt:lpstr>
      <vt:lpstr>Bob Rosen</vt:lpstr>
      <vt:lpstr>Bob’s Journey to Obtain a Housing Choice Voucher</vt:lpstr>
      <vt:lpstr>Step #1: Finding Open Waiting Lists</vt:lpstr>
      <vt:lpstr>Step #2: Completing the Waiting List Application</vt:lpstr>
      <vt:lpstr>Step #3: Getting Selected</vt:lpstr>
      <vt:lpstr>Step #4: Completing the Voucher Application</vt:lpstr>
      <vt:lpstr>Step #4: Completing the Voucher Application (cont.)</vt:lpstr>
      <vt:lpstr>Step #5: You Get Awarded a Voucher (Yay!)</vt:lpstr>
      <vt:lpstr>Step #6: Porting the Voucher</vt:lpstr>
      <vt:lpstr>Step #7: Using the Voucher</vt:lpstr>
      <vt:lpstr>Becoming a Housing Choice Voucher Landlord</vt:lpstr>
      <vt:lpstr>Being a Housing Choice Voucher Landlord</vt:lpstr>
      <vt:lpstr>Summary</vt:lpstr>
      <vt:lpstr>Pam Blanton and Vanessa Munday – Partners4Housing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Sass;Ketisha  Kinnebrew</dc:creator>
  <cp:lastModifiedBy>Beate Sass</cp:lastModifiedBy>
  <cp:revision>304</cp:revision>
  <dcterms:created xsi:type="dcterms:W3CDTF">2016-06-21T19:07:53Z</dcterms:created>
  <dcterms:modified xsi:type="dcterms:W3CDTF">2024-03-27T01:45:39Z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0x0101005AF236491585C54E9F3038707D1AAC10</vt:lpwstr>
  </property>
</Properties>
</file>